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36" r:id="rId3"/>
    <p:sldMasterId id="2147483763" r:id="rId4"/>
    <p:sldMasterId id="2147483799" r:id="rId5"/>
    <p:sldMasterId id="2147483813" r:id="rId6"/>
    <p:sldMasterId id="2147483825" r:id="rId7"/>
    <p:sldMasterId id="2147483838" r:id="rId8"/>
    <p:sldMasterId id="2147483851" r:id="rId9"/>
  </p:sldMasterIdLst>
  <p:notesMasterIdLst>
    <p:notesMasterId r:id="rId52"/>
  </p:notesMasterIdLst>
  <p:sldIdLst>
    <p:sldId id="442" r:id="rId10"/>
    <p:sldId id="315" r:id="rId11"/>
    <p:sldId id="371" r:id="rId12"/>
    <p:sldId id="320" r:id="rId13"/>
    <p:sldId id="428" r:id="rId14"/>
    <p:sldId id="435" r:id="rId15"/>
    <p:sldId id="436" r:id="rId16"/>
    <p:sldId id="437" r:id="rId17"/>
    <p:sldId id="439" r:id="rId18"/>
    <p:sldId id="440" r:id="rId19"/>
    <p:sldId id="429" r:id="rId20"/>
    <p:sldId id="395" r:id="rId21"/>
    <p:sldId id="396" r:id="rId22"/>
    <p:sldId id="411" r:id="rId23"/>
    <p:sldId id="360" r:id="rId24"/>
    <p:sldId id="413" r:id="rId25"/>
    <p:sldId id="416" r:id="rId26"/>
    <p:sldId id="417" r:id="rId27"/>
    <p:sldId id="418" r:id="rId28"/>
    <p:sldId id="324" r:id="rId29"/>
    <p:sldId id="388" r:id="rId30"/>
    <p:sldId id="389" r:id="rId31"/>
    <p:sldId id="390" r:id="rId32"/>
    <p:sldId id="391" r:id="rId33"/>
    <p:sldId id="419" r:id="rId34"/>
    <p:sldId id="420" r:id="rId35"/>
    <p:sldId id="421" r:id="rId36"/>
    <p:sldId id="422" r:id="rId37"/>
    <p:sldId id="304" r:id="rId38"/>
    <p:sldId id="423" r:id="rId39"/>
    <p:sldId id="424" r:id="rId40"/>
    <p:sldId id="426" r:id="rId41"/>
    <p:sldId id="402" r:id="rId42"/>
    <p:sldId id="403" r:id="rId43"/>
    <p:sldId id="430" r:id="rId44"/>
    <p:sldId id="404" r:id="rId45"/>
    <p:sldId id="405" r:id="rId46"/>
    <p:sldId id="406" r:id="rId47"/>
    <p:sldId id="407" r:id="rId48"/>
    <p:sldId id="408" r:id="rId49"/>
    <p:sldId id="431" r:id="rId50"/>
    <p:sldId id="41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139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88D9-D85B-4685-AF75-9B264975876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8652B-B8A1-42C7-B89C-5EBD15FC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6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798" indent="-28530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730" indent="-22824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222" indent="-22824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4" indent="-228246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9680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2145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54611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87076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E39097F-6ECD-47AF-B3A9-3AD16423A4D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6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798" indent="-28530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30" indent="-2282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222" indent="-2282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4" indent="-22824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9680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2145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4611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87076" indent="-2282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39B6C9-3755-4648-B6B6-C5741852DAA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1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6697A-DF8B-4934-9872-1719F8FF5F32}" type="slidenum">
              <a:rPr lang="en-US">
                <a:solidFill>
                  <a:prstClr val="black"/>
                </a:solidFill>
              </a:rPr>
              <a:pPr eaLnBrk="1" hangingPunct="1"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3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55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C1DA-1BF9-49A7-87C4-7F380D0A9B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03472"/>
      </p:ext>
    </p:extLst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B18C-D21E-4E42-8628-67D90C9684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373"/>
      </p:ext>
    </p:extLst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CC14-0BC9-4D42-9F10-1FAC344CF8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7361"/>
      </p:ext>
    </p:extLst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01D2-1BD9-42CA-8F23-0C6E24133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67022"/>
      </p:ext>
    </p:extLst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0B47-1672-4EFD-AE57-D64C47B354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58883"/>
      </p:ext>
    </p:extLst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3693-B289-43B8-B559-08AE9849BB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1816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B72F-F28B-44D5-899C-2689E5E4E3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89942-ECD0-49CE-87D7-BBC0A2EC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6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BB87-C1E4-4E34-9390-005483FD90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B25D9-DB6B-4648-979A-19C165DE1E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71DC-112F-4385-B6F1-B2EA45A6DB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099CE-A622-4E26-8AD0-C00CE3C8AF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0FF3-0644-4B41-8885-C8B760A6C6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6C6E3-E5E4-4846-ABC2-09AE26383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9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C1A4-E226-452D-85CD-BF119400C2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DFA1-6BA5-4062-856C-047E423D0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6CF-9482-4BAD-9672-D0EB539D24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827A2-A8D5-444F-B22A-E640634F9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7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8769-DBBE-48F9-ADF7-14CD8833A6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D3978-10F8-4EF4-8143-4D5311F64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18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07C3-DB29-4FBF-BB13-CF00588AD2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65C52-8B62-4E43-8F7F-22BE21217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9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30AB-F1CB-40F9-AE8A-DFA8956188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049C7-5E89-45A0-A4D8-E1C986DFF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764B-D251-4101-B0C9-F82DD6927F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96A6F-E5D2-4E76-AB4E-1F264AA24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4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EABD-5C82-4F5C-89BE-8D02B3BE99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81586-756E-459E-95D3-D0FAC9D34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29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C625-ED03-4DE7-8475-1941A9D168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062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01EB-387B-4899-AFC6-6855A11F0A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5778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382D7-6CE1-42A2-BA53-DE56B90E5E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75505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07DB2-F76B-4A31-B59A-24A6F36526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68534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EAB1B-0E82-47FA-A030-3F7D740B2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92487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5297-4544-4FC0-8308-AEF0FCB74E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89496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4CD62-5E5A-4139-B4B7-8ADC9AC766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303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5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F5AC-1D58-4D2D-B749-29D2337BC9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26135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2D71-BAFA-477E-B827-1125A99E20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35589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152DB-CA49-4F16-A122-39109E8737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1939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E109-D124-45DC-AEE6-70A92C41E8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97038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A7C6E-1358-4C23-B1E0-C5CA176A5F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5979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A090-1713-492E-B495-0563A3C523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2DB6C-97E6-4176-8728-1DC2AE572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7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9CDB-8388-460F-8D13-7DD16F9DC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3F77D-BC29-4A4F-9702-2027EC3C0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3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3326-09BF-4476-AD27-A5F5E8D2B9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D104-BD0F-4F48-82BD-82FCEC6B7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4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0AD6-CF33-444C-B6D6-8C284EB134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EDF06-50CA-4888-A860-1F233955C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8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7996-623B-4D73-A62D-7767ED851F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C8822-E2F2-4123-A421-7A8E0D4342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4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3A26-2AA8-448C-AE2B-07843310CE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8B100-91AF-4E2C-BFB8-77AABED06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7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74D4-AFDE-4BDA-9FF1-3672284E26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74525-06EC-4384-B54E-485AC6846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8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5EBC-7C32-4272-BB46-09BD5EB15C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A996-5469-4D07-A6B8-5A3F9B38F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0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7FA1-3255-4267-90ED-48FA6BE080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7F97D-EBEA-456D-8ADD-46BFAA4C9D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96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1343-8C11-4426-B0FD-514FE61D4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ED5C6-4A16-44EA-8399-0A073559A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0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C575-7880-4B20-AA6A-9AC4C3ED8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DD297-9DFD-49FF-B937-8A49781B1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15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B6BB1-3A93-45D5-BABA-DC78C4378B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77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693D-C91C-4DD5-836A-5E59C1085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42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1AA8-C7CC-4690-80CB-14316F99E5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24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A925-35D6-4067-8841-F2662E9D9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5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84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5603-564D-48FC-B481-522F2C590C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2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E73F-EBAF-4C9C-8AA1-FC67F8F75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25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A0E0C-EDDD-4993-BFA8-09B84A63A8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3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75A0-2733-4DB5-805A-76FF3AE30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21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AE48-B9D1-4DA1-9771-777832DDA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05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A41E-16C8-4DE5-B2E6-6354B419D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8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CCE4-C8DF-4DB5-BC0D-A862A5B54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32BB-BB27-4969-97FF-26DD40B69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84507"/>
      </p:ext>
    </p:extLst>
  </p:cSld>
  <p:clrMapOvr>
    <a:masterClrMapping/>
  </p:clrMapOvr>
  <p:transition spd="slow">
    <p:whee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816C-4706-48EC-9691-00D11AA9F4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4800"/>
      </p:ext>
    </p:extLst>
  </p:cSld>
  <p:clrMapOvr>
    <a:masterClrMapping/>
  </p:clrMapOvr>
  <p:transition spd="slow">
    <p:whee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0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4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07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44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8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65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71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99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56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57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03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0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FFE2-7B1E-4594-9E1D-0B1A2C984B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28456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DBA93-A3C7-4370-A689-C838E6A371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4486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CDBB-D4CB-4DC1-9B94-633C7E5BA5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30049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291A-6CA2-4D72-8DF7-B38190B9C4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51505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8A48C-5F8A-4259-B30F-7806022A9B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7624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F0B29-6A7E-441F-8CCE-F24636570C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91273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C1DA-1BF9-49A7-87C4-7F380D0A9B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36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B18C-D21E-4E42-8628-67D90C9684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81527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CC14-0BC9-4D42-9F10-1FAC344CF8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33920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01D2-1BD9-42CA-8F23-0C6E24133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9521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963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0B47-1672-4EFD-AE57-D64C47B354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48973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3693-B289-43B8-B559-08AE9849BB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99498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FFE2-7B1E-4594-9E1D-0B1A2C984B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49624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DBA93-A3C7-4370-A689-C838E6A371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26749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CDBB-D4CB-4DC1-9B94-633C7E5BA5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4643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291A-6CA2-4D72-8DF7-B38190B9C4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50393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8A48C-5F8A-4259-B30F-7806022A9B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18086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F0B29-6A7E-441F-8CCE-F24636570C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45535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C1DA-1BF9-49A7-87C4-7F380D0A9B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1590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B18C-D21E-4E42-8628-67D90C9684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1287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39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CC14-0BC9-4D42-9F10-1FAC344CF8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40794"/>
      </p:ext>
    </p:extLst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01D2-1BD9-42CA-8F23-0C6E24133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5733"/>
      </p:ext>
    </p:extLst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0B47-1672-4EFD-AE57-D64C47B354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30114"/>
      </p:ext>
    </p:extLst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3693-B289-43B8-B559-08AE9849BB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5026"/>
      </p:ext>
    </p:extLst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FFE2-7B1E-4594-9E1D-0B1A2C984B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26966"/>
      </p:ext>
    </p:extLst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DBA93-A3C7-4370-A689-C838E6A371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00745"/>
      </p:ext>
    </p:extLst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CDBB-D4CB-4DC1-9B94-633C7E5BA5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8256"/>
      </p:ext>
    </p:extLst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291A-6CA2-4D72-8DF7-B38190B9C4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69117"/>
      </p:ext>
    </p:extLst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8A48C-5F8A-4259-B30F-7806022A9B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01726"/>
      </p:ext>
    </p:extLst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F0B29-6A7E-441F-8CCE-F24636570C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525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7BA5-EF21-4EAD-8912-0725FC1C528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477C-B158-41A7-ADB9-654295E5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8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CA977-5B86-496D-BAE9-18F24D7C6A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BE7310-F90B-4CD2-83CB-5A75F75D9056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4A69A-FBE8-434B-A98D-C6EEF64169D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63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B8A14-0B78-4327-82FD-5AEFF0B88C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6174F4-0D06-4529-B539-F1BBB3ACB51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FE3DAF-5776-49A0-86D2-33E6D45A1D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1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7BA5-EF21-4EAD-8912-0725FC1C52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477C-B158-41A7-ADB9-654295E51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8FE7B-617B-4334-9824-A684735EB9C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20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8FE7B-617B-4334-9824-A684735EB9C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1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8FE7B-617B-4334-9824-A684735EB9C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55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7.jpeg"/><Relationship Id="rId4" Type="http://schemas.openxmlformats.org/officeDocument/2006/relationships/hyperlink" Target="cac%20dan%20toc%20viet%20nam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hyperlink" Target="file:///G:\M4V06555_3_clip0_clip0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65.gif"/><Relationship Id="rId7" Type="http://schemas.openxmlformats.org/officeDocument/2006/relationships/slide" Target="slide37.xml"/><Relationship Id="rId12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slide" Target="slide36.xml"/><Relationship Id="rId11" Type="http://schemas.openxmlformats.org/officeDocument/2006/relationships/slide" Target="slide40.xml"/><Relationship Id="rId5" Type="http://schemas.openxmlformats.org/officeDocument/2006/relationships/slide" Target="slide39.xml"/><Relationship Id="rId10" Type="http://schemas.openxmlformats.org/officeDocument/2006/relationships/image" Target="../media/image68.gif"/><Relationship Id="rId4" Type="http://schemas.openxmlformats.org/officeDocument/2006/relationships/slide" Target="slide38.xml"/><Relationship Id="rId9" Type="http://schemas.openxmlformats.org/officeDocument/2006/relationships/image" Target="../media/image67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slide" Target="slide35.xml"/><Relationship Id="rId4" Type="http://schemas.openxmlformats.org/officeDocument/2006/relationships/image" Target="../media/image69.png"/><Relationship Id="rId9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slide" Target="slide35.xml"/><Relationship Id="rId4" Type="http://schemas.openxmlformats.org/officeDocument/2006/relationships/image" Target="../media/image69.png"/><Relationship Id="rId9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slide" Target="slide35.xml"/><Relationship Id="rId4" Type="http://schemas.openxmlformats.org/officeDocument/2006/relationships/image" Target="../media/image69.png"/><Relationship Id="rId9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slide" Target="slide35.xml"/><Relationship Id="rId4" Type="http://schemas.openxmlformats.org/officeDocument/2006/relationships/image" Target="../media/image69.pn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slide" Target="slide35.xml"/><Relationship Id="rId4" Type="http://schemas.openxmlformats.org/officeDocument/2006/relationships/image" Target="../media/image69.png"/><Relationship Id="rId9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7.gif"/><Relationship Id="rId2" Type="http://schemas.openxmlformats.org/officeDocument/2006/relationships/slideLayout" Target="../slideLayouts/slideLayout47.xml"/><Relationship Id="rId1" Type="http://schemas.openxmlformats.org/officeDocument/2006/relationships/audio" Target="file:///E:\MOM\B&#192;I%20&#272;&#7844;T%20C&#192;%20MAU\nhac%20cho%20bai%20giang.ppt\Trung%20Hau%20-%20Huong%20Rung%20Ca%20Mau.mp3" TargetMode="Externa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74.jpeg"/><Relationship Id="rId9" Type="http://schemas.openxmlformats.org/officeDocument/2006/relationships/image" Target="../media/image7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1066800" y="2667000"/>
            <a:ext cx="7342909" cy="211933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314"/>
              </a:avLst>
            </a:prstTxWarp>
          </a:bodyPr>
          <a:lstStyle/>
          <a:p>
            <a:pPr algn="ctr"/>
            <a:r>
              <a:rPr lang="en-US" b="1" kern="1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en-US" b="1" kern="1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en-US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2701925" cy="3099359"/>
            <a:chOff x="528" y="240"/>
            <a:chExt cx="1152" cy="1680"/>
          </a:xfrm>
        </p:grpSpPr>
        <p:pic>
          <p:nvPicPr>
            <p:cNvPr id="15377" name="Picture 3" descr="Sil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0"/>
              <a:ext cx="115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4"/>
            <p:cNvSpPr txBox="1">
              <a:spLocks noChangeArrowheads="1"/>
            </p:cNvSpPr>
            <p:nvPr/>
          </p:nvSpPr>
          <p:spPr bwMode="auto">
            <a:xfrm>
              <a:off x="625" y="1693"/>
              <a:ext cx="328" cy="2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 la</a:t>
              </a:r>
            </a:p>
          </p:txBody>
        </p:sp>
      </p:grp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5867791" y="28221"/>
            <a:ext cx="3124200" cy="3082925"/>
            <a:chOff x="3625" y="329"/>
            <a:chExt cx="1440" cy="1584"/>
          </a:xfrm>
        </p:grpSpPr>
        <p:pic>
          <p:nvPicPr>
            <p:cNvPr id="15375" name="Picture 6" descr="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" y="329"/>
              <a:ext cx="144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7"/>
            <p:cNvSpPr txBox="1">
              <a:spLocks noChangeArrowheads="1"/>
            </p:cNvSpPr>
            <p:nvPr/>
          </p:nvSpPr>
          <p:spPr bwMode="auto">
            <a:xfrm>
              <a:off x="3888" y="1651"/>
              <a:ext cx="439" cy="19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 ru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2819400" y="1"/>
            <a:ext cx="2895600" cy="3082624"/>
            <a:chOff x="3504" y="2400"/>
            <a:chExt cx="2016" cy="1536"/>
          </a:xfrm>
        </p:grpSpPr>
        <p:pic>
          <p:nvPicPr>
            <p:cNvPr id="15373" name="Picture 9" descr="Dan toc La 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00"/>
              <a:ext cx="201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3865" y="3619"/>
              <a:ext cx="806" cy="26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</a:t>
              </a: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</a:p>
          </p:txBody>
        </p:sp>
      </p:grp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3017838" y="3240087"/>
            <a:ext cx="2696986" cy="3573463"/>
            <a:chOff x="3648" y="480"/>
            <a:chExt cx="1668" cy="2400"/>
          </a:xfrm>
        </p:grpSpPr>
        <p:pic>
          <p:nvPicPr>
            <p:cNvPr id="15371" name="Picture 12" descr="xinhmu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80"/>
              <a:ext cx="1668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3792" y="2543"/>
              <a:ext cx="959" cy="24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Xinh Mun</a:t>
              </a:r>
            </a:p>
          </p:txBody>
        </p:sp>
      </p:grpSp>
      <p:grpSp>
        <p:nvGrpSpPr>
          <p:cNvPr id="15366" name="Group 14"/>
          <p:cNvGrpSpPr>
            <a:grpSpLocks/>
          </p:cNvGrpSpPr>
          <p:nvPr/>
        </p:nvGrpSpPr>
        <p:grpSpPr bwMode="auto">
          <a:xfrm>
            <a:off x="0" y="3276600"/>
            <a:ext cx="2819400" cy="3581400"/>
            <a:chOff x="240" y="768"/>
            <a:chExt cx="2864" cy="2016"/>
          </a:xfrm>
        </p:grpSpPr>
        <p:pic>
          <p:nvPicPr>
            <p:cNvPr id="15369" name="Picture 15" descr="pu_peo(1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68"/>
              <a:ext cx="2864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16"/>
            <p:cNvSpPr txBox="1">
              <a:spLocks noChangeArrowheads="1"/>
            </p:cNvSpPr>
            <p:nvPr/>
          </p:nvSpPr>
          <p:spPr bwMode="auto">
            <a:xfrm>
              <a:off x="761" y="2488"/>
              <a:ext cx="1027" cy="20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 péo</a:t>
              </a:r>
            </a:p>
          </p:txBody>
        </p:sp>
      </p:grpSp>
      <p:pic>
        <p:nvPicPr>
          <p:cNvPr id="15367" name="Picture 18" descr="1020-VH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6207125" y="6330950"/>
            <a:ext cx="72707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20283669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6" y="64633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889" y="1892058"/>
            <a:ext cx="8489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241" y="3728591"/>
            <a:ext cx="7457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Dân tộc Kinh có số dân đông nhất. Họ sống chủ yếu ở đồng bằng và ven biển.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11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86" y="64633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662" y="148466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Các dân tộc ít người sống chủ yếu ở đâu?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462" y="2286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Các dân tộc ít người sống chủ yếu ở vùng núi và cao nguyên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855" y="3544669"/>
            <a:ext cx="88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Kể tên một số dân tộc ít người ở nước ta?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972" y="4275901"/>
            <a:ext cx="9146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è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Pa –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Ê –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 –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me......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4801" y="762000"/>
            <a:ext cx="8534400" cy="5638800"/>
            <a:chOff x="103166" y="902321"/>
            <a:chExt cx="8680234" cy="4949621"/>
          </a:xfrm>
        </p:grpSpPr>
        <p:sp>
          <p:nvSpPr>
            <p:cNvPr id="4" name="Rectangle 3">
              <a:hlinkClick r:id="rId4" action="ppaction://hlinkfile"/>
            </p:cNvPr>
            <p:cNvSpPr/>
            <p:nvPr/>
          </p:nvSpPr>
          <p:spPr>
            <a:xfrm>
              <a:off x="103166" y="1612698"/>
              <a:ext cx="3605144" cy="226934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Du </a:t>
              </a:r>
              <a:r>
                <a:rPr lang="en-US" sz="5400" b="1" dirty="0" err="1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5400" b="1" dirty="0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5400" b="1" dirty="0" err="1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5400" b="1" dirty="0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5400" b="1" dirty="0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5400" b="1" dirty="0" smtClean="0">
                  <a:ln w="0">
                    <a:solidFill>
                      <a:srgbClr val="7030A0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en-US" sz="5400" b="1" dirty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9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065" y="902321"/>
              <a:ext cx="4952335" cy="494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33628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838200"/>
            <a:ext cx="9388476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75793" y="1951755"/>
            <a:ext cx="6400800" cy="2209800"/>
          </a:xfrm>
          <a:prstGeom prst="cloudCallout">
            <a:avLst>
              <a:gd name="adj1" fmla="val -43739"/>
              <a:gd name="adj2" fmla="val 1038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dân tộc nước ta có đặc điểm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46" y="2242274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1407860"/>
            <a:ext cx="5111088" cy="2971800"/>
          </a:xfrm>
          <a:prstGeom prst="cloudCallout">
            <a:avLst>
              <a:gd name="adj1" fmla="val -70007"/>
              <a:gd name="adj2" fmla="val 389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03" y="63841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0630" y="2305246"/>
                <a:ext cx="9015248" cy="1398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Mật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𝐤𝐦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0" y="2305246"/>
                <a:ext cx="9015248" cy="1398909"/>
              </a:xfrm>
              <a:prstGeom prst="rect">
                <a:avLst/>
              </a:prstGeom>
              <a:blipFill rotWithShape="1">
                <a:blip r:embed="rId2"/>
                <a:stretch>
                  <a:fillRect l="-2434" t="-3913" b="-1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727868" y="4379660"/>
            <a:ext cx="7993063" cy="1600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Mật độ dân số = </a:t>
            </a: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5126038" y="4533429"/>
            <a:ext cx="258762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 dân</a:t>
            </a: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4059238" y="5327455"/>
            <a:ext cx="448750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>
            <a:off x="4287480" y="5188081"/>
            <a:ext cx="4259263" cy="1571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67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1"/>
          <p:cNvSpPr txBox="1">
            <a:spLocks noChangeArrowheads="1"/>
          </p:cNvSpPr>
          <p:nvPr/>
        </p:nvSpPr>
        <p:spPr bwMode="auto">
          <a:xfrm>
            <a:off x="381000" y="5840138"/>
            <a:ext cx="8458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9206069"/>
                  </p:ext>
                </p:extLst>
              </p:nvPr>
            </p:nvGraphicFramePr>
            <p:xfrm>
              <a:off x="838200" y="381000"/>
              <a:ext cx="7772400" cy="5010281"/>
            </p:xfrm>
            <a:graphic>
              <a:graphicData uri="http://schemas.openxmlformats.org/drawingml/2006/table">
                <a:tbl>
                  <a:tblPr/>
                  <a:tblGrid>
                    <a:gridCol w="306517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70722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113683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nước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MĐDS</a:t>
                          </a: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năm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2004 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người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8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𝐤𝐦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3956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Toàn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thế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giới</a:t>
                          </a:r>
                          <a:endPara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47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8315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Cam-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pu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 chia</a:t>
                          </a:r>
                          <a:endPara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7694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 </a:t>
                          </a:r>
                          <a:r>
                            <a:rPr kumimoji="0" lang="en-US" sz="32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Lào</a:t>
                          </a:r>
                          <a:endParaRPr kumimoji="0" lang="en-US" sz="32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78315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en-US" sz="32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Trung Quốc</a:t>
                          </a:r>
                          <a:endParaRPr kumimoji="0" lang="en-US" sz="32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135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78315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Việt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Nam</a:t>
                          </a:r>
                          <a:endPara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9206069"/>
                  </p:ext>
                </p:extLst>
              </p:nvPr>
            </p:nvGraphicFramePr>
            <p:xfrm>
              <a:off x="838200" y="381000"/>
              <a:ext cx="7772400" cy="5010281"/>
            </p:xfrm>
            <a:graphic>
              <a:graphicData uri="http://schemas.openxmlformats.org/drawingml/2006/table">
                <a:tbl>
                  <a:tblPr/>
                  <a:tblGrid>
                    <a:gridCol w="3065173"/>
                    <a:gridCol w="4707227"/>
                  </a:tblGrid>
                  <a:tr h="113683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nước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523" t="-7527" b="-341935"/>
                          </a:stretch>
                        </a:blipFill>
                      </a:tcPr>
                    </a:tc>
                  </a:tr>
                  <a:tr h="94487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Toàn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thế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giới</a:t>
                          </a:r>
                          <a:endPara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47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78315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Cam-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pu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 chia</a:t>
                          </a:r>
                          <a:endPara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57911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 </a:t>
                          </a:r>
                          <a:r>
                            <a:rPr kumimoji="0" lang="en-US" sz="32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Lào</a:t>
                          </a:r>
                          <a:endParaRPr kumimoji="0" lang="en-US" sz="32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78315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en-US" sz="32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Trung Quốc</a:t>
                          </a:r>
                          <a:endParaRPr kumimoji="0" lang="en-US" sz="32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135</a:t>
                          </a: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78315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Việt</a:t>
                          </a: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Nam</a:t>
                          </a:r>
                          <a:endPara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867400" y="471093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249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85500"/>
              </p:ext>
            </p:extLst>
          </p:nvPr>
        </p:nvGraphicFramePr>
        <p:xfrm>
          <a:off x="381000" y="1143000"/>
          <a:ext cx="8610600" cy="491651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54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(MĐDS)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2004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km2)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MĐDS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Cam- pu- chia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 Quốc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 thế giới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Cloud Callout 7"/>
          <p:cNvSpPr/>
          <p:nvPr/>
        </p:nvSpPr>
        <p:spPr>
          <a:xfrm>
            <a:off x="4648200" y="152400"/>
            <a:ext cx="4800600" cy="13716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" y="2123090"/>
            <a:ext cx="8324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5986" y="345567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chia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145" y="4800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0145" y="418876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0807" y="5486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543366"/>
                  </p:ext>
                </p:extLst>
              </p:nvPr>
            </p:nvGraphicFramePr>
            <p:xfrm>
              <a:off x="152399" y="1523999"/>
              <a:ext cx="8686801" cy="4748984"/>
            </p:xfrm>
            <a:graphic>
              <a:graphicData uri="http://schemas.openxmlformats.org/drawingml/2006/table">
                <a:tbl>
                  <a:tblPr/>
                  <a:tblGrid>
                    <a:gridCol w="213360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8382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nước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MĐDS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năm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2004 (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người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𝐤𝐦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MĐDS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năm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2018(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người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𝐤𝐦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05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Toàn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thế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giới</a:t>
                          </a:r>
                          <a:endPara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47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vi-VN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35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Cam-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pu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 chia</a:t>
                          </a:r>
                          <a:endPara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960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 </a:t>
                          </a:r>
                          <a:r>
                            <a:rPr kumimoji="0" 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Lào</a:t>
                          </a:r>
                          <a:endParaRPr kumimoji="0" 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960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Trung Quốc</a:t>
                          </a:r>
                          <a:endParaRPr kumimoji="0" 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135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6187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Việt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Nam</a:t>
                          </a:r>
                          <a:endPara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249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543366"/>
                  </p:ext>
                </p:extLst>
              </p:nvPr>
            </p:nvGraphicFramePr>
            <p:xfrm>
              <a:off x="152399" y="1523999"/>
              <a:ext cx="8686801" cy="4748984"/>
            </p:xfrm>
            <a:graphic>
              <a:graphicData uri="http://schemas.openxmlformats.org/drawingml/2006/table">
                <a:tbl>
                  <a:tblPr/>
                  <a:tblGrid>
                    <a:gridCol w="2133601"/>
                    <a:gridCol w="3276600"/>
                    <a:gridCol w="3276600"/>
                  </a:tblGrid>
                  <a:tr h="11969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nước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7844" t="-4082" r="-102045" b="-297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68156" t="-4082" r="-2235" b="-297959"/>
                          </a:stretch>
                        </a:blipFill>
                      </a:tcPr>
                    </a:tc>
                  </a:tr>
                  <a:tr h="7057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Toàn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thế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giới</a:t>
                          </a:r>
                          <a:endPara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47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vi-VN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835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Cam-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pu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- chia</a:t>
                          </a:r>
                          <a:endPara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72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960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 </a:t>
                          </a:r>
                          <a:r>
                            <a:rPr kumimoji="0" 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Lào</a:t>
                          </a:r>
                          <a:endParaRPr kumimoji="0" 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960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Trung Quốc</a:t>
                          </a:r>
                          <a:endParaRPr kumimoji="0" 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135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  <a:tr h="6187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Việt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Nam</a:t>
                          </a:r>
                          <a:endPara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249</a:t>
                          </a:r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 Black" pitchFamily="34" charset="0"/>
                            <a:cs typeface="Arial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705597" y="2738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597" y="568833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312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598" y="495300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151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599" y="42672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30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35052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90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5755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125" y="472891"/>
            <a:ext cx="8527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- </a:t>
            </a:r>
            <a:r>
              <a:rPr lang="es-E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s-E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s-E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s-E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s-E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s-E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cao.  </a:t>
            </a:r>
          </a:p>
        </p:txBody>
      </p:sp>
    </p:spTree>
    <p:extLst>
      <p:ext uri="{BB962C8B-B14F-4D97-AF65-F5344CB8AC3E}">
        <p14:creationId xmlns:p14="http://schemas.microsoft.com/office/powerpoint/2010/main" val="33611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9" grpId="0"/>
      <p:bldP spid="10" grpId="0"/>
      <p:bldP spid="10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65" y="222521"/>
            <a:ext cx="4403835" cy="6048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8088" y="6291698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3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96887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5765" y="838198"/>
            <a:ext cx="4572000" cy="1332185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>
            <a:hlinkClick r:id="rId2" action="ppaction://hlinksldjump"/>
          </p:cNvPr>
          <p:cNvSpPr/>
          <p:nvPr/>
        </p:nvSpPr>
        <p:spPr>
          <a:xfrm>
            <a:off x="8343901" y="6065440"/>
            <a:ext cx="800099" cy="607621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09192" y="2785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8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2971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Dân số nước ta đứng thứ mấy trong khu vực Đông Nam Á?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73" y="2438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897" y="3886200"/>
            <a:ext cx="700544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2080" algn="l"/>
              </a:tabLst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 2: Hậu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 của gia tăng dân số là gì?</a:t>
            </a:r>
            <a:endParaRPr lang="en-US" sz="240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897" y="4739722"/>
            <a:ext cx="783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 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 gặp nhiều khó khăn, tài nguyên thiên nhiên cạn kiệt, nhiều tệ nạn xã hội…</a:t>
            </a:r>
          </a:p>
        </p:txBody>
      </p:sp>
    </p:spTree>
    <p:extLst>
      <p:ext uri="{BB962C8B-B14F-4D97-AF65-F5344CB8AC3E}">
        <p14:creationId xmlns:p14="http://schemas.microsoft.com/office/powerpoint/2010/main" val="37995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0"/>
            <a:ext cx="433289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8655" y="1043297"/>
            <a:ext cx="5029199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Chỉ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lược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vùng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mật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just"/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/1km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501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1000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/1km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500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/km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pPr algn="just"/>
            <a:endParaRPr lang="en-US" sz="2800" b="1" baseline="300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100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/km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uoc do mat do dan so Viet Nam"/>
          <p:cNvPicPr>
            <a:picLocks noChangeAspect="1" noChangeArrowheads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2863"/>
            <a:ext cx="480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5867400" y="8382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6096000" y="12192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5791200" y="2057400"/>
            <a:ext cx="3048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6858000" y="3429000"/>
            <a:ext cx="3048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7391400" y="4267200"/>
            <a:ext cx="3048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>
            <a:off x="6096000" y="57150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6200" y="1524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km</a:t>
            </a:r>
            <a:r>
              <a:rPr lang="en-US" sz="2800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04800" y="1981200"/>
            <a:ext cx="36957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 flipV="1">
            <a:off x="1828800" y="1143000"/>
            <a:ext cx="4114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 flipV="1">
            <a:off x="2362200" y="1523998"/>
            <a:ext cx="3733800" cy="205740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3200400" y="4279900"/>
            <a:ext cx="2971800" cy="1511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 flipV="1">
            <a:off x="3505200" y="3632200"/>
            <a:ext cx="3340100" cy="1092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 flipV="1">
            <a:off x="3505200" y="2362200"/>
            <a:ext cx="2286000" cy="2362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V="1">
            <a:off x="3505200" y="4495800"/>
            <a:ext cx="388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317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/>
      <p:bldP spid="142340" grpId="0" animBg="1"/>
      <p:bldP spid="142341" grpId="0" animBg="1"/>
      <p:bldP spid="142342" grpId="0" animBg="1"/>
      <p:bldP spid="142343" grpId="0" animBg="1"/>
      <p:bldP spid="142344" grpId="0" animBg="1"/>
      <p:bldP spid="142346" grpId="0"/>
      <p:bldP spid="142347" grpId="0" animBg="1"/>
      <p:bldP spid="142348" grpId="0" animBg="1"/>
      <p:bldP spid="142349" grpId="0" animBg="1"/>
      <p:bldP spid="142350" grpId="0" animBg="1"/>
      <p:bldP spid="142351" grpId="0" animBg="1"/>
      <p:bldP spid="1423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3CFA5FA-58C5-46F9-BB90-C3C8A08D523E}" type="slidenum"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4820" name="Picture 4" descr="Luoc do mat do dan so Viet Nam"/>
          <p:cNvPicPr>
            <a:picLocks noChangeAspect="1" noChangeArrowheads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0"/>
            <a:ext cx="480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6019800" y="838200"/>
            <a:ext cx="457200" cy="457200"/>
          </a:xfrm>
          <a:prstGeom prst="sun">
            <a:avLst>
              <a:gd name="adj" fmla="val 25000"/>
            </a:avLst>
          </a:prstGeom>
          <a:solidFill>
            <a:srgbClr val="FFBD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5638800" y="2057400"/>
            <a:ext cx="381000" cy="381000"/>
          </a:xfrm>
          <a:prstGeom prst="sun">
            <a:avLst>
              <a:gd name="adj" fmla="val 25000"/>
            </a:avLst>
          </a:prstGeom>
          <a:solidFill>
            <a:srgbClr val="FFBD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auto">
          <a:xfrm>
            <a:off x="5867400" y="5867400"/>
            <a:ext cx="457200" cy="457200"/>
          </a:xfrm>
          <a:prstGeom prst="sun">
            <a:avLst>
              <a:gd name="adj" fmla="val 25000"/>
            </a:avLst>
          </a:prstGeom>
          <a:solidFill>
            <a:srgbClr val="FFBD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>
            <a:off x="6858000" y="4648200"/>
            <a:ext cx="381000" cy="381000"/>
          </a:xfrm>
          <a:prstGeom prst="sun">
            <a:avLst>
              <a:gd name="adj" fmla="val 25000"/>
            </a:avLst>
          </a:prstGeom>
          <a:solidFill>
            <a:srgbClr val="FFBD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3369" name="AutoShape 9"/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sun">
            <a:avLst>
              <a:gd name="adj" fmla="val 25000"/>
            </a:avLst>
          </a:prstGeom>
          <a:solidFill>
            <a:srgbClr val="FFBD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6200" y="152400"/>
            <a:ext cx="426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501 – 1000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km</a:t>
            </a:r>
            <a:r>
              <a:rPr lang="en-US" sz="280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52400" y="2362200"/>
            <a:ext cx="3886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 flipV="1">
            <a:off x="2286000" y="1235073"/>
            <a:ext cx="3657600" cy="2041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 flipV="1">
            <a:off x="3484179" y="4838700"/>
            <a:ext cx="3564321" cy="190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 flipV="1">
            <a:off x="3352800" y="3429000"/>
            <a:ext cx="3276599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 flipV="1">
            <a:off x="3352800" y="2438400"/>
            <a:ext cx="24384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 flipV="1">
            <a:off x="2438400" y="6096000"/>
            <a:ext cx="3352800" cy="791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174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66" grpId="0" animBg="1"/>
      <p:bldP spid="143367" grpId="0" animBg="1"/>
      <p:bldP spid="143368" grpId="0" animBg="1"/>
      <p:bldP spid="143369" grpId="0" animBg="1"/>
      <p:bldP spid="143371" grpId="0"/>
      <p:bldP spid="143372" grpId="0" animBg="1"/>
      <p:bldP spid="143373" grpId="0" animBg="1"/>
      <p:bldP spid="143374" grpId="0" animBg="1"/>
      <p:bldP spid="143375" grpId="0" animBg="1"/>
      <p:bldP spid="1433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640A3BD-BC60-44D1-9E9E-5C71734A8661}" type="slidenum"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845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5845" name="Picture 5" descr="Luoc do mat do dan so Viet Nam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0"/>
            <a:ext cx="480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5410200" y="457200"/>
            <a:ext cx="533400" cy="533400"/>
          </a:xfrm>
          <a:prstGeom prst="sun">
            <a:avLst>
              <a:gd name="adj" fmla="val 25000"/>
            </a:avLst>
          </a:prstGeom>
          <a:solidFill>
            <a:srgbClr val="FFE26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6019800" y="2514600"/>
            <a:ext cx="381000" cy="457200"/>
          </a:xfrm>
          <a:prstGeom prst="sun">
            <a:avLst>
              <a:gd name="adj" fmla="val 25000"/>
            </a:avLst>
          </a:prstGeom>
          <a:solidFill>
            <a:srgbClr val="FFE26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4392" name="AutoShape 8"/>
          <p:cNvSpPr>
            <a:spLocks noChangeArrowheads="1"/>
          </p:cNvSpPr>
          <p:nvPr/>
        </p:nvSpPr>
        <p:spPr bwMode="auto">
          <a:xfrm>
            <a:off x="6705600" y="4038600"/>
            <a:ext cx="381000" cy="457200"/>
          </a:xfrm>
          <a:prstGeom prst="sun">
            <a:avLst>
              <a:gd name="adj" fmla="val 25000"/>
            </a:avLst>
          </a:prstGeom>
          <a:solidFill>
            <a:srgbClr val="FFE26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6400800" y="5334000"/>
            <a:ext cx="381000" cy="457200"/>
          </a:xfrm>
          <a:prstGeom prst="sun">
            <a:avLst>
              <a:gd name="adj" fmla="val 25000"/>
            </a:avLst>
          </a:prstGeom>
          <a:solidFill>
            <a:srgbClr val="FFE26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6200" y="152400"/>
            <a:ext cx="426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– 500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km</a:t>
            </a:r>
            <a:r>
              <a:rPr lang="en-US" sz="280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76200" y="2362200"/>
            <a:ext cx="4038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C31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 </a:t>
            </a:r>
            <a:r>
              <a:rPr lang="en-US" sz="2800" b="1" dirty="0" err="1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dirty="0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b="1" dirty="0" smtClean="0">
              <a:solidFill>
                <a:srgbClr val="FC31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800" b="1" dirty="0" err="1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 smtClean="0">
              <a:solidFill>
                <a:srgbClr val="FC31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C31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C31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sz="2800" b="1" dirty="0">
              <a:solidFill>
                <a:srgbClr val="FC31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V="1">
            <a:off x="2895600" y="762000"/>
            <a:ext cx="2667000" cy="2514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3429000" y="5257801"/>
            <a:ext cx="2971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V="1">
            <a:off x="3962400" y="2895600"/>
            <a:ext cx="20574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flipV="1">
            <a:off x="2362200" y="4343400"/>
            <a:ext cx="434340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8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  <p:bldP spid="144391" grpId="0" animBg="1"/>
      <p:bldP spid="144392" grpId="0" animBg="1"/>
      <p:bldP spid="144393" grpId="0" animBg="1"/>
      <p:bldP spid="144395" grpId="0"/>
      <p:bldP spid="144396" grpId="0" animBg="1"/>
      <p:bldP spid="144397" grpId="0" animBg="1"/>
      <p:bldP spid="144398" grpId="0" animBg="1"/>
      <p:bldP spid="1443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uoc do mat do dan so Viet Nam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0"/>
            <a:ext cx="480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AutoShape 3"/>
          <p:cNvSpPr>
            <a:spLocks noChangeArrowheads="1"/>
          </p:cNvSpPr>
          <p:nvPr/>
        </p:nvSpPr>
        <p:spPr bwMode="auto">
          <a:xfrm>
            <a:off x="4572000" y="381000"/>
            <a:ext cx="533400" cy="533400"/>
          </a:xfrm>
          <a:prstGeom prst="su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5105400" y="1676400"/>
            <a:ext cx="457200" cy="381000"/>
          </a:xfrm>
          <a:prstGeom prst="su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6553200" y="3962400"/>
            <a:ext cx="381000" cy="381000"/>
          </a:xfrm>
          <a:prstGeom prst="su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6400800" y="4953000"/>
            <a:ext cx="457200" cy="457200"/>
          </a:xfrm>
          <a:prstGeom prst="su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6200" y="569893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km</a:t>
            </a:r>
            <a:r>
              <a:rPr lang="en-US" sz="2800" baseline="300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457200" y="2590800"/>
            <a:ext cx="2667000" cy="1077218"/>
          </a:xfrm>
          <a:prstGeom prst="rect">
            <a:avLst/>
          </a:prstGeom>
          <a:solidFill>
            <a:schemeClr val="tx1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V="1">
            <a:off x="3124200" y="838200"/>
            <a:ext cx="1524000" cy="2438400"/>
          </a:xfrm>
          <a:prstGeom prst="line">
            <a:avLst/>
          </a:prstGeom>
          <a:noFill/>
          <a:ln w="28575">
            <a:solidFill>
              <a:srgbClr val="FFE2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 flipV="1">
            <a:off x="3124200" y="1981200"/>
            <a:ext cx="2133600" cy="1295400"/>
          </a:xfrm>
          <a:prstGeom prst="line">
            <a:avLst/>
          </a:prstGeom>
          <a:noFill/>
          <a:ln w="28575">
            <a:solidFill>
              <a:srgbClr val="FFE2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3124200" y="3276600"/>
            <a:ext cx="3429000" cy="838200"/>
          </a:xfrm>
          <a:prstGeom prst="line">
            <a:avLst/>
          </a:prstGeom>
          <a:noFill/>
          <a:ln w="28575">
            <a:solidFill>
              <a:srgbClr val="FFE2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3124200" y="3276600"/>
            <a:ext cx="3276600" cy="1828800"/>
          </a:xfrm>
          <a:prstGeom prst="line">
            <a:avLst/>
          </a:prstGeom>
          <a:noFill/>
          <a:ln w="28575">
            <a:solidFill>
              <a:srgbClr val="FFE2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5486400" y="0"/>
            <a:ext cx="533400" cy="533400"/>
          </a:xfrm>
          <a:prstGeom prst="su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 flipV="1">
            <a:off x="3124200" y="381000"/>
            <a:ext cx="2514600" cy="2819400"/>
          </a:xfrm>
          <a:prstGeom prst="line">
            <a:avLst/>
          </a:prstGeom>
          <a:noFill/>
          <a:ln w="28575">
            <a:solidFill>
              <a:srgbClr val="FFE2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710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12" grpId="0" animBg="1"/>
      <p:bldP spid="145413" grpId="0" animBg="1"/>
      <p:bldP spid="145414" grpId="0" animBg="1"/>
      <p:bldP spid="145416" grpId="0" animBg="1"/>
      <p:bldP spid="145417" grpId="0" animBg="1"/>
      <p:bldP spid="145418" grpId="0" animBg="1"/>
      <p:bldP spid="145419" grpId="0" animBg="1"/>
      <p:bldP spid="145420" grpId="0" animBg="1"/>
      <p:bldP spid="145421" grpId="0" animBg="1"/>
      <p:bldP spid="1454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304800" y="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4000" b="1" i="1" smtClean="0">
                <a:solidFill>
                  <a:srgbClr val="FFFFFF"/>
                </a:solidFill>
                <a:latin typeface="VNI-Times" pitchFamily="2" charset="0"/>
              </a:rPr>
              <a:t>  </a:t>
            </a:r>
          </a:p>
        </p:txBody>
      </p:sp>
      <p:pic>
        <p:nvPicPr>
          <p:cNvPr id="129033" name="Picture 9" descr="caonguyen0194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Ngoc\VuonMeooSaPh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54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6019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42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133600" y="6400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Vùng ven biển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FF"/>
                </a:solidFill>
                <a:latin typeface="VNI-Times" pitchFamily="2" charset="0"/>
              </a:rPr>
              <a:t> </a:t>
            </a:r>
            <a:endParaRPr lang="en-US" sz="4000" b="1" i="1" smtClean="0">
              <a:solidFill>
                <a:srgbClr val="FFFFFF"/>
              </a:solidFill>
              <a:latin typeface="VNI-Times" pitchFamily="2" charset="0"/>
            </a:endParaRPr>
          </a:p>
        </p:txBody>
      </p:sp>
      <p:pic>
        <p:nvPicPr>
          <p:cNvPr id="130059" name="Picture 11" descr="t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238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3200400" y="6172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FF"/>
                </a:solidFill>
                <a:latin typeface="VNI-Times" pitchFamily="2" charset="0"/>
              </a:rPr>
              <a:t> </a:t>
            </a:r>
            <a:endParaRPr lang="en-US" sz="4000" b="1" i="1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209800" y="6172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</a:rPr>
              <a:t>§ång b»ng s«ng Cöu Long </a:t>
            </a:r>
            <a:endParaRPr lang="en-US" sz="2400" b="1" smtClean="0">
              <a:solidFill>
                <a:srgbClr val="000099"/>
              </a:solidFill>
              <a:latin typeface="VNI-Times" pitchFamily="2" charset="0"/>
            </a:endParaRPr>
          </a:p>
        </p:txBody>
      </p:sp>
      <p:pic>
        <p:nvPicPr>
          <p:cNvPr id="131083" name="Picture 11" descr="fleuve-barque-divers-mekong-delta-440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8445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dantri.vcmedia.vn/Uploaded/2010/10/04/1000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515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20935"/>
          <a:stretch/>
        </p:blipFill>
        <p:spPr>
          <a:xfrm>
            <a:off x="20053" y="4415837"/>
            <a:ext cx="1503947" cy="240800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048000" y="1190384"/>
            <a:ext cx="5943600" cy="2209800"/>
          </a:xfrm>
          <a:prstGeom prst="cloudCallout">
            <a:avLst>
              <a:gd name="adj1" fmla="val -72595"/>
              <a:gd name="adj2" fmla="val 200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295284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602216"/>
            <a:ext cx="9388476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586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ctrTitle"/>
          </p:nvPr>
        </p:nvSpPr>
        <p:spPr>
          <a:xfrm>
            <a:off x="304800" y="1001826"/>
            <a:ext cx="86868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 lí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554" y="2197894"/>
            <a:ext cx="8449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dân tộc, sự phân bố dân cư</a:t>
            </a:r>
            <a:endParaRPr lang="en-US" sz="48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752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0" y="1114425"/>
            <a:ext cx="8915400" cy="495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C31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C31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FFFF"/>
              </a:solidFill>
              <a:latin typeface="VNI-Times" pitchFamily="2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VNI-Times" pitchFamily="2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6384925" y="19050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FFFFFF"/>
              </a:solidFill>
              <a:latin typeface="VNI-Commerce" pitchFamily="2" charset="0"/>
            </a:endParaRPr>
          </a:p>
        </p:txBody>
      </p:sp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FFFFFF"/>
                </a:solidFill>
                <a:latin typeface="VNI-Times" pitchFamily="2" charset="0"/>
              </a:rPr>
              <a:t> </a:t>
            </a:r>
            <a:endParaRPr lang="en-US" sz="4000" b="1" i="1" smtClean="0">
              <a:solidFill>
                <a:srgbClr val="FFFFFF"/>
              </a:solidFill>
              <a:latin typeface="VNI-Times" pitchFamily="2" charset="0"/>
            </a:endParaRPr>
          </a:p>
        </p:txBody>
      </p:sp>
      <p:pic>
        <p:nvPicPr>
          <p:cNvPr id="43014" name="Picture 17" descr="sun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1788"/>
            <a:ext cx="1905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7" descr="sun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1788"/>
            <a:ext cx="1905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869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28600" y="2190750"/>
            <a:ext cx="2743200" cy="457200"/>
          </a:xfrm>
          <a:prstGeom prst="rect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Nhiều tài nguyên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2971800" y="3276600"/>
            <a:ext cx="2743200" cy="457200"/>
          </a:xfrm>
          <a:prstGeom prst="rect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Thiếu lao động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2990850" y="4362450"/>
            <a:ext cx="2743200" cy="457200"/>
          </a:xfrm>
          <a:prstGeom prst="rect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Thừa lao động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2971800" y="1295400"/>
            <a:ext cx="2743200" cy="457200"/>
          </a:xfrm>
          <a:prstGeom prst="rect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núi</a:t>
            </a:r>
            <a:endParaRPr 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5867400" y="2247900"/>
            <a:ext cx="2743200" cy="457200"/>
          </a:xfrm>
          <a:prstGeom prst="rect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Dân cư thưa thớt</a:t>
            </a:r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266700" y="5276850"/>
            <a:ext cx="2743200" cy="457200"/>
          </a:xfrm>
          <a:prstGeom prst="rect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Đất chật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2971800" y="6267450"/>
            <a:ext cx="2743200" cy="457200"/>
          </a:xfrm>
          <a:prstGeom prst="rect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ven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biển</a:t>
            </a:r>
            <a:endParaRPr 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6172200" y="5257800"/>
            <a:ext cx="2743200" cy="457200"/>
          </a:xfrm>
          <a:prstGeom prst="rect">
            <a:avLst/>
          </a:prstGeom>
          <a:solidFill>
            <a:srgbClr val="6600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Dân cư đông đúc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228600" y="0"/>
            <a:ext cx="89154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4648200" y="38290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Di dân</a:t>
            </a:r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 flipV="1">
            <a:off x="4495800" y="5715000"/>
            <a:ext cx="3048000" cy="5334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1676400" y="5715000"/>
            <a:ext cx="2819400" cy="5334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 flipV="1">
            <a:off x="1447800" y="1752600"/>
            <a:ext cx="2819400" cy="45720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>
            <a:off x="4267200" y="1752600"/>
            <a:ext cx="2971800" cy="45720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 flipV="1">
            <a:off x="1524000" y="4876800"/>
            <a:ext cx="2590800" cy="40005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 flipH="1" flipV="1">
            <a:off x="4495800" y="4876800"/>
            <a:ext cx="3124200" cy="40005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 flipH="1">
            <a:off x="4572000" y="2743200"/>
            <a:ext cx="2667000" cy="4572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8744" name="Line 24"/>
          <p:cNvSpPr>
            <a:spLocks noChangeShapeType="1"/>
          </p:cNvSpPr>
          <p:nvPr/>
        </p:nvSpPr>
        <p:spPr bwMode="auto">
          <a:xfrm>
            <a:off x="1371600" y="2667000"/>
            <a:ext cx="2667000" cy="53340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158745" name="AutoShape 25"/>
          <p:cNvSpPr>
            <a:spLocks noChangeArrowheads="1"/>
          </p:cNvSpPr>
          <p:nvPr/>
        </p:nvSpPr>
        <p:spPr bwMode="auto">
          <a:xfrm>
            <a:off x="4114800" y="38100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992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3" grpId="0"/>
      <p:bldP spid="158734" grpId="0"/>
      <p:bldP spid="1587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18897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79287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cư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yếu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cư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nghề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066800"/>
            <a:ext cx="634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ội dung chính của bài học?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905000"/>
            <a:ext cx="8077200" cy="3124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8153400" y="61722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>
            <a:hlinkClick r:id="rId2" action="ppaction://program"/>
          </p:cNvPr>
          <p:cNvSpPr>
            <a:spLocks noChangeArrowheads="1" noChangeShapeType="1" noTextEdit="1"/>
          </p:cNvSpPr>
          <p:nvPr/>
        </p:nvSpPr>
        <p:spPr bwMode="auto">
          <a:xfrm>
            <a:off x="914400" y="838200"/>
            <a:ext cx="7262813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 spc="-360">
              <a:ln w="12700" cap="sq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7107" name="Picture 3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5772150"/>
            <a:ext cx="9667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72150"/>
            <a:ext cx="966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72150"/>
            <a:ext cx="966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66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72150"/>
            <a:ext cx="966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72150"/>
            <a:ext cx="966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72150"/>
            <a:ext cx="966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0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150"/>
            <a:ext cx="9667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0"/>
            <a:ext cx="12461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300" y="19050"/>
            <a:ext cx="12795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6" name="WordArt 14" descr="Narrow vertical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720013" cy="22669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BÔNG HOA KÌ DIỆU</a:t>
            </a:r>
            <a:endParaRPr lang="en-US" sz="3600" kern="10" dirty="0">
              <a:ln w="12700" cap="sq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6371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1157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1050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8100000">
            <a:off x="2307432" y="2778918"/>
            <a:ext cx="3155950" cy="3998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FFFF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7375839">
            <a:off x="1755259" y="824794"/>
            <a:ext cx="3305175" cy="3525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8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4697428">
            <a:off x="5637806" y="1109071"/>
            <a:ext cx="3038475" cy="39608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7C80"/>
                </a:solidFill>
              </a:rPr>
              <a:t>1</a:t>
            </a:r>
          </a:p>
        </p:txBody>
      </p:sp>
      <p:sp>
        <p:nvSpPr>
          <p:cNvPr id="9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9344373">
            <a:off x="4301873" y="3250181"/>
            <a:ext cx="3443288" cy="3505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7C80"/>
                </a:solidFill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FF7C80"/>
              </a:solidFill>
            </a:endParaRPr>
          </a:p>
        </p:txBody>
      </p:sp>
      <p:pic>
        <p:nvPicPr>
          <p:cNvPr id="3080" name="Picture 8" descr="0004-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47" y="-93842"/>
            <a:ext cx="942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0001-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" y="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butterfly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09600"/>
            <a:ext cx="102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671376">
            <a:off x="3718537" y="-32800"/>
            <a:ext cx="3305175" cy="3525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7030A0"/>
                </a:solidFill>
              </a:rPr>
              <a:t>5</a:t>
            </a:r>
            <a:endParaRPr lang="en-US" sz="4800" b="1" dirty="0" smtClean="0">
              <a:solidFill>
                <a:srgbClr val="7030A0"/>
              </a:solidFill>
            </a:endParaRPr>
          </a:p>
        </p:txBody>
      </p:sp>
      <p:sp>
        <p:nvSpPr>
          <p:cNvPr id="3" name="Oval 2">
            <a:hlinkClick r:id="rId12" action="ppaction://hlinksldjump"/>
          </p:cNvPr>
          <p:cNvSpPr/>
          <p:nvPr/>
        </p:nvSpPr>
        <p:spPr>
          <a:xfrm>
            <a:off x="3589495" y="1951129"/>
            <a:ext cx="3031146" cy="28535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57504"/>
      </p:ext>
    </p:extLst>
  </p:cSld>
  <p:clrMapOvr>
    <a:masterClrMapping/>
  </p:clrMapOvr>
  <p:transition>
    <p:zoom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57200" y="152400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Nước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ta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bao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nhiêu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dân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tộc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?</a:t>
            </a:r>
            <a:endParaRPr lang="en-US" sz="4000" dirty="0">
              <a:solidFill>
                <a:schemeClr val="bg2"/>
              </a:solidFill>
              <a:latin typeface="Lucida Sans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4343400"/>
            <a:ext cx="46482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4648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464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60988"/>
            <a:ext cx="46482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0650" y="4454525"/>
            <a:ext cx="3657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B. 52</a:t>
            </a:r>
          </a:p>
        </p:txBody>
      </p:sp>
      <p:sp>
        <p:nvSpPr>
          <p:cNvPr id="89098" name="Rectangle 10" descr="30%"/>
          <p:cNvSpPr>
            <a:spLocks noChangeArrowheads="1"/>
          </p:cNvSpPr>
          <p:nvPr/>
        </p:nvSpPr>
        <p:spPr bwMode="auto">
          <a:xfrm>
            <a:off x="533400" y="55626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C. 54</a:t>
            </a:r>
          </a:p>
        </p:txBody>
      </p:sp>
      <p:sp>
        <p:nvSpPr>
          <p:cNvPr id="89099" name="Rectangle 11" descr="30%"/>
          <p:cNvSpPr>
            <a:spLocks noChangeArrowheads="1"/>
          </p:cNvSpPr>
          <p:nvPr/>
        </p:nvSpPr>
        <p:spPr bwMode="auto">
          <a:xfrm>
            <a:off x="5268913" y="549116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D. 53</a:t>
            </a:r>
          </a:p>
        </p:txBody>
      </p:sp>
      <p:pic>
        <p:nvPicPr>
          <p:cNvPr id="89100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48141" name="AutoShape 15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89104" name="AutoShape 16"/>
          <p:cNvSpPr>
            <a:spLocks noChangeArrowheads="1"/>
          </p:cNvSpPr>
          <p:nvPr/>
        </p:nvSpPr>
        <p:spPr bwMode="auto">
          <a:xfrm>
            <a:off x="-42863" y="4495800"/>
            <a:ext cx="4503738" cy="685800"/>
          </a:xfrm>
          <a:prstGeom prst="hexagon">
            <a:avLst>
              <a:gd name="adj" fmla="val 61628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A. 51</a:t>
            </a:r>
          </a:p>
        </p:txBody>
      </p:sp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2743200" y="3810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CÂU HỎI 1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8630964" y="6477000"/>
            <a:ext cx="4191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0990"/>
      </p:ext>
    </p:extLst>
  </p:cSld>
  <p:clrMapOvr>
    <a:masterClrMapping/>
  </p:clrMapOvr>
  <p:transition spd="slow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9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00"/>
                </p:tgtEl>
              </p:cMediaNode>
            </p:audio>
          </p:childTnLst>
        </p:cTn>
      </p:par>
    </p:tnLst>
    <p:bldLst>
      <p:bldP spid="89091" grpId="0" autoUpdateAnimBg="0"/>
      <p:bldP spid="89097" grpId="0"/>
      <p:bldP spid="89098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09600" y="1717675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Dân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tộc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Kinh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sống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chủ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yếu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ở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đâu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?</a:t>
            </a:r>
          </a:p>
          <a:p>
            <a:pPr algn="ctr"/>
            <a:endParaRPr lang="en-US" sz="4000" dirty="0">
              <a:solidFill>
                <a:schemeClr val="bg2"/>
              </a:solidFill>
              <a:latin typeface="Lucida Sans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" y="4608513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Vùng núi</a:t>
            </a:r>
          </a:p>
        </p:txBody>
      </p:sp>
      <p:sp>
        <p:nvSpPr>
          <p:cNvPr id="9626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572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7" name="Rectangle 11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Cả B và C</a:t>
            </a:r>
          </a:p>
        </p:txBody>
      </p:sp>
      <p:pic>
        <p:nvPicPr>
          <p:cNvPr id="9626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152400" y="5227638"/>
            <a:ext cx="4419600" cy="914400"/>
          </a:xfrm>
          <a:prstGeom prst="hexagon">
            <a:avLst>
              <a:gd name="adj" fmla="val 41083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Đồng bằng</a:t>
            </a:r>
          </a:p>
        </p:txBody>
      </p:sp>
      <p:sp>
        <p:nvSpPr>
          <p:cNvPr id="49166" name="AutoShape 17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49167" name="Text Box 16"/>
          <p:cNvSpPr txBox="1">
            <a:spLocks noChangeArrowheads="1"/>
          </p:cNvSpPr>
          <p:nvPr/>
        </p:nvSpPr>
        <p:spPr bwMode="auto">
          <a:xfrm>
            <a:off x="2705100" y="6096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2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8610600" y="6553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71675"/>
      </p:ext>
    </p:extLst>
  </p:cSld>
  <p:clrMapOvr>
    <a:masterClrMapping/>
  </p:clrMapOvr>
  <p:transition spd="slow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6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8"/>
                </p:tgtEl>
              </p:cMediaNode>
            </p:audio>
          </p:childTnLst>
        </p:cTn>
      </p:par>
    </p:tnLst>
    <p:bldLst>
      <p:bldP spid="96259" grpId="0" autoUpdateAnimBg="0"/>
      <p:bldP spid="96265" grpId="0" build="allAtOnce"/>
      <p:bldP spid="96267" grpId="0"/>
      <p:bldP spid="96267" grpId="1"/>
      <p:bldP spid="96272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dân tộc nào dưới đây sống </a:t>
            </a:r>
          </a:p>
          <a:p>
            <a:pPr algn="ctr"/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yếu ở vùng núi phía Bắc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488" y="4581525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A.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</a:rPr>
              <a:t>Khơ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 – me,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</a:rPr>
              <a:t>Chăm</a:t>
            </a:r>
            <a:endParaRPr lang="en-US" sz="36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626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Ê-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rai</a:t>
            </a:r>
            <a:endParaRPr lang="en-US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7" name="Rectangle 11" descr="30%"/>
          <p:cNvSpPr>
            <a:spLocks noChangeArrowheads="1"/>
          </p:cNvSpPr>
          <p:nvPr/>
        </p:nvSpPr>
        <p:spPr bwMode="auto">
          <a:xfrm>
            <a:off x="48768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D. Dao, </a:t>
            </a:r>
            <a:r>
              <a:rPr lang="en-US" sz="3600" dirty="0" smtClean="0">
                <a:solidFill>
                  <a:schemeClr val="bg2"/>
                </a:solidFill>
                <a:latin typeface="Times New Roman" pitchFamily="18" charset="0"/>
              </a:rPr>
              <a:t>Pa-</a:t>
            </a:r>
            <a:r>
              <a:rPr lang="en-US" sz="3600" dirty="0" err="1" smtClean="0">
                <a:solidFill>
                  <a:schemeClr val="bg2"/>
                </a:solidFill>
                <a:latin typeface="Times New Roman" pitchFamily="18" charset="0"/>
              </a:rPr>
              <a:t>cô,Chăm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9626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152400" y="5227638"/>
            <a:ext cx="4419600" cy="914400"/>
          </a:xfrm>
          <a:prstGeom prst="hexagon">
            <a:avLst>
              <a:gd name="adj" fmla="val 41083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C.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</a:rPr>
              <a:t>Tày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</a:rPr>
              <a:t>Nùng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chemeClr val="bg2"/>
                </a:solidFill>
                <a:latin typeface="Times New Roman" pitchFamily="18" charset="0"/>
              </a:rPr>
              <a:t>Thái</a:t>
            </a:r>
            <a:endParaRPr lang="en-US" sz="3600" dirty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90" name="AutoShape 17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2705100" y="6096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8382000" y="6500018"/>
            <a:ext cx="571500" cy="357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9286"/>
      </p:ext>
    </p:extLst>
  </p:cSld>
  <p:clrMapOvr>
    <a:masterClrMapping/>
  </p:clrMapOvr>
  <p:transition spd="slow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6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8"/>
                </p:tgtEl>
              </p:cMediaNode>
            </p:audio>
          </p:childTnLst>
        </p:cTn>
      </p:par>
    </p:tnLst>
    <p:bldLst>
      <p:bldP spid="96259" grpId="0" autoUpdateAnimBg="0"/>
      <p:bldP spid="96265" grpId="0"/>
      <p:bldP spid="96267" grpId="0"/>
      <p:bldP spid="96272" grpId="0" build="allAtOnce"/>
      <p:bldP spid="96272" grpId="1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967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09600" y="1717675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Những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dân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tộc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nào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dưới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đây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sống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chủ</a:t>
            </a:r>
            <a:endParaRPr lang="en-US" sz="4000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yếu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ở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khu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vực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Tây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Nguyên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?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475" y="4576763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Mường,Tà - ôi</a:t>
            </a:r>
          </a:p>
        </p:txBody>
      </p:sp>
      <p:sp>
        <p:nvSpPr>
          <p:cNvPr id="9626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65675" y="4560888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– na, Ê - đê</a:t>
            </a:r>
          </a:p>
        </p:txBody>
      </p:sp>
      <p:sp>
        <p:nvSpPr>
          <p:cNvPr id="96267" name="Rectangle 11" descr="30%"/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Mạ, Hoa.</a:t>
            </a:r>
          </a:p>
        </p:txBody>
      </p:sp>
      <p:pic>
        <p:nvPicPr>
          <p:cNvPr id="9626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-193675" y="5180013"/>
            <a:ext cx="4419600" cy="914400"/>
          </a:xfrm>
          <a:prstGeom prst="hexagon">
            <a:avLst>
              <a:gd name="adj" fmla="val 41083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Vân kiều, Lô Lô</a:t>
            </a:r>
          </a:p>
        </p:txBody>
      </p:sp>
      <p:sp>
        <p:nvSpPr>
          <p:cNvPr id="51214" name="AutoShape 17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51215" name="Text Box 16"/>
          <p:cNvSpPr txBox="1">
            <a:spLocks noChangeArrowheads="1"/>
          </p:cNvSpPr>
          <p:nvPr/>
        </p:nvSpPr>
        <p:spPr bwMode="auto">
          <a:xfrm>
            <a:off x="2705100" y="6096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8229600" y="64008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8329"/>
      </p:ext>
    </p:extLst>
  </p:cSld>
  <p:clrMapOvr>
    <a:masterClrMapping/>
  </p:clrMapOvr>
  <p:transition spd="slow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6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8"/>
                </p:tgtEl>
              </p:cMediaNode>
            </p:audio>
          </p:childTnLst>
        </p:cTn>
      </p:par>
    </p:tnLst>
    <p:bldLst>
      <p:bldP spid="96259" grpId="0" autoUpdateAnimBg="0"/>
      <p:bldP spid="96265" grpId="0" build="allAtOnce"/>
      <p:bldP spid="96265" grpId="1" build="allAtOnce"/>
      <p:bldP spid="96267" grpId="0"/>
      <p:bldP spid="9627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86" y="64633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518" y="2039034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276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54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tộc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6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Mật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độ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dân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số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nước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ta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như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thế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nào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?</a:t>
            </a:r>
            <a:endParaRPr lang="en-US" sz="4000" dirty="0">
              <a:solidFill>
                <a:schemeClr val="bg2"/>
              </a:solidFill>
              <a:latin typeface="Lucida Sans" pitchFamily="34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43400"/>
            <a:ext cx="4648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4648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48945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A.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Thấp</a:t>
            </a:r>
            <a:endParaRPr lang="en-US" sz="4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5242" name="Rectangle 10" descr="30%"/>
          <p:cNvSpPr>
            <a:spLocks noChangeArrowheads="1"/>
          </p:cNvSpPr>
          <p:nvPr/>
        </p:nvSpPr>
        <p:spPr bwMode="auto">
          <a:xfrm>
            <a:off x="495300" y="541655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C. Cao</a:t>
            </a:r>
          </a:p>
        </p:txBody>
      </p:sp>
      <p:sp>
        <p:nvSpPr>
          <p:cNvPr id="95243" name="Rectangle 11" descr="30%"/>
          <p:cNvSpPr>
            <a:spLocks noChangeArrowheads="1"/>
          </p:cNvSpPr>
          <p:nvPr/>
        </p:nvSpPr>
        <p:spPr bwMode="auto">
          <a:xfrm>
            <a:off x="4814888" y="5430838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D.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Rất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cao</a:t>
            </a:r>
            <a:endParaRPr lang="en-US" sz="4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95244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AutoShape 14">
            <a:hlinkClick r:id="" action="ppaction://noaction" highlightClick="1">
              <a:snd r:embed="rId8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4460875" y="44704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B.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Trung</a:t>
            </a:r>
            <a:r>
              <a:rPr lang="en-US" sz="4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latin typeface="Times New Roman" pitchFamily="18" charset="0"/>
              </a:rPr>
              <a:t>bình</a:t>
            </a:r>
            <a:endParaRPr lang="en-US" sz="4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2238" name="AutoShape 17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333333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52239" name="Text Box 16"/>
          <p:cNvSpPr txBox="1">
            <a:spLocks noChangeArrowheads="1"/>
          </p:cNvSpPr>
          <p:nvPr/>
        </p:nvSpPr>
        <p:spPr bwMode="auto">
          <a:xfrm>
            <a:off x="2743200" y="5095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CÂU HỎI 5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8472488" y="6400800"/>
            <a:ext cx="67151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183"/>
      </p:ext>
    </p:extLst>
  </p:cSld>
  <p:clrMapOvr>
    <a:masterClrMapping/>
  </p:clrMapOvr>
  <p:transition spd="slow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5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4"/>
                </p:tgtEl>
              </p:cMediaNode>
            </p:audio>
          </p:childTnLst>
        </p:cTn>
      </p:par>
    </p:tnLst>
    <p:bldLst>
      <p:bldP spid="95235" grpId="0" autoUpdateAnimBg="0"/>
      <p:bldP spid="95240" grpId="0"/>
      <p:bldP spid="95242" grpId="0" build="allAtOnce"/>
      <p:bldP spid="95243" grpId="0"/>
      <p:bldP spid="95243" grpId="1"/>
      <p:bldP spid="952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7" descr="sun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1788"/>
            <a:ext cx="1905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7" descr="sun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5411788"/>
            <a:ext cx="1905001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13920622233_f597c0df7d_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613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30864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3555" name="Picture 3" descr="images[4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WordArt 4"/>
          <p:cNvSpPr>
            <a:spLocks noChangeArrowheads="1" noChangeShapeType="1"/>
          </p:cNvSpPr>
          <p:nvPr/>
        </p:nvSpPr>
        <p:spPr bwMode="auto">
          <a:xfrm>
            <a:off x="381000" y="2109788"/>
            <a:ext cx="8458200" cy="2538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2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3558" name="Picture 6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19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1" descr="happy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3650"/>
            <a:ext cx="1600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0" descr="1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876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Trung Hau - Huong Rung Ca Mau.mp3" descr="Trung Hau - Huong Rung Ca Mau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me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20558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7189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664" fill="hold"/>
                                        <p:tgtEl>
                                          <p:spTgt spid="46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2"/>
                </p:tgtEl>
              </p:cMediaNode>
            </p:audio>
          </p:childTnLst>
        </p:cTn>
      </p:par>
    </p:tnLst>
    <p:bldLst>
      <p:bldP spid="460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3870194573_0747604f8c_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Picture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Picture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Picture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HungV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l_fi" descr="http://enews.agu.edu.vn/uploads/imgposts/u10799_t1240193231_gpvc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87" descr="Duyên dáng các dân tộc Việt N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908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90" descr="Duyên dáng các dân tộc Việt N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93" descr="Duyên dáng các dân tộc Việt Na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5" descr="ed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0" descr="kh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96" descr="Duyên dáng các dân tộc Việt Na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9" descr="Picture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97" descr="Duyên dáng các dân tộc Việt Na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4" descr="km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0" descr="ho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Rectangle 45"/>
          <p:cNvSpPr>
            <a:spLocks noChangeArrowheads="1"/>
          </p:cNvSpPr>
          <p:nvPr/>
        </p:nvSpPr>
        <p:spPr bwMode="auto">
          <a:xfrm>
            <a:off x="5029200" y="2209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</a:p>
        </p:txBody>
      </p:sp>
      <p:sp>
        <p:nvSpPr>
          <p:cNvPr id="11285" name="Rectangle 46"/>
          <p:cNvSpPr>
            <a:spLocks noChangeArrowheads="1"/>
          </p:cNvSpPr>
          <p:nvPr/>
        </p:nvSpPr>
        <p:spPr bwMode="auto">
          <a:xfrm>
            <a:off x="1981200" y="2209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</a:p>
        </p:txBody>
      </p:sp>
      <p:sp>
        <p:nvSpPr>
          <p:cNvPr id="11286" name="Rectangle 47"/>
          <p:cNvSpPr>
            <a:spLocks noChangeArrowheads="1"/>
          </p:cNvSpPr>
          <p:nvPr/>
        </p:nvSpPr>
        <p:spPr bwMode="auto">
          <a:xfrm>
            <a:off x="3505200" y="2209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</a:p>
        </p:txBody>
      </p:sp>
      <p:sp>
        <p:nvSpPr>
          <p:cNvPr id="11287" name="Rectangle 48"/>
          <p:cNvSpPr>
            <a:spLocks noChangeArrowheads="1"/>
          </p:cNvSpPr>
          <p:nvPr/>
        </p:nvSpPr>
        <p:spPr bwMode="auto">
          <a:xfrm>
            <a:off x="6477000" y="2209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</a:p>
        </p:txBody>
      </p:sp>
      <p:sp>
        <p:nvSpPr>
          <p:cNvPr id="11288" name="Rectangle 49"/>
          <p:cNvSpPr>
            <a:spLocks noChangeArrowheads="1"/>
          </p:cNvSpPr>
          <p:nvPr/>
        </p:nvSpPr>
        <p:spPr bwMode="auto">
          <a:xfrm>
            <a:off x="7848600" y="22098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</a:p>
        </p:txBody>
      </p:sp>
      <p:sp>
        <p:nvSpPr>
          <p:cNvPr id="11289" name="Rectangle 50"/>
          <p:cNvSpPr>
            <a:spLocks noChangeArrowheads="1"/>
          </p:cNvSpPr>
          <p:nvPr/>
        </p:nvSpPr>
        <p:spPr bwMode="auto">
          <a:xfrm>
            <a:off x="304800" y="4343400"/>
            <a:ext cx="914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</a:p>
        </p:txBody>
      </p:sp>
      <p:sp>
        <p:nvSpPr>
          <p:cNvPr id="11290" name="Rectangle 51"/>
          <p:cNvSpPr>
            <a:spLocks noChangeArrowheads="1"/>
          </p:cNvSpPr>
          <p:nvPr/>
        </p:nvSpPr>
        <p:spPr bwMode="auto">
          <a:xfrm>
            <a:off x="1981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</a:p>
        </p:txBody>
      </p:sp>
      <p:sp>
        <p:nvSpPr>
          <p:cNvPr id="11291" name="Rectangle 52"/>
          <p:cNvSpPr>
            <a:spLocks noChangeArrowheads="1"/>
          </p:cNvSpPr>
          <p:nvPr/>
        </p:nvSpPr>
        <p:spPr bwMode="auto">
          <a:xfrm>
            <a:off x="8001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H’RÊ 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2" name="Rectangle 53"/>
          <p:cNvSpPr>
            <a:spLocks noChangeArrowheads="1"/>
          </p:cNvSpPr>
          <p:nvPr/>
        </p:nvSpPr>
        <p:spPr bwMode="auto">
          <a:xfrm>
            <a:off x="50292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K’ HO</a:t>
            </a:r>
          </a:p>
        </p:txBody>
      </p:sp>
      <p:sp>
        <p:nvSpPr>
          <p:cNvPr id="11293" name="Rectangle 54"/>
          <p:cNvSpPr>
            <a:spLocks noChangeArrowheads="1"/>
          </p:cNvSpPr>
          <p:nvPr/>
        </p:nvSpPr>
        <p:spPr bwMode="auto">
          <a:xfrm>
            <a:off x="6477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11294" name="Rectangle 55"/>
          <p:cNvSpPr>
            <a:spLocks noChangeArrowheads="1"/>
          </p:cNvSpPr>
          <p:nvPr/>
        </p:nvSpPr>
        <p:spPr bwMode="auto">
          <a:xfrm>
            <a:off x="3429000" y="4267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 CÔ</a:t>
            </a:r>
          </a:p>
        </p:txBody>
      </p:sp>
      <p:sp>
        <p:nvSpPr>
          <p:cNvPr id="11295" name="Rectangle 56"/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</a:p>
        </p:txBody>
      </p:sp>
      <p:sp>
        <p:nvSpPr>
          <p:cNvPr id="11296" name="Rectangle 57"/>
          <p:cNvSpPr>
            <a:spLocks noChangeArrowheads="1"/>
          </p:cNvSpPr>
          <p:nvPr/>
        </p:nvSpPr>
        <p:spPr bwMode="auto">
          <a:xfrm>
            <a:off x="6400800" y="64008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KHƠ ME</a:t>
            </a:r>
          </a:p>
        </p:txBody>
      </p:sp>
      <p:sp>
        <p:nvSpPr>
          <p:cNvPr id="11297" name="Rectangle 58"/>
          <p:cNvSpPr>
            <a:spLocks noChangeArrowheads="1"/>
          </p:cNvSpPr>
          <p:nvPr/>
        </p:nvSpPr>
        <p:spPr bwMode="auto">
          <a:xfrm>
            <a:off x="5105400" y="64008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</a:p>
        </p:txBody>
      </p:sp>
      <p:sp>
        <p:nvSpPr>
          <p:cNvPr id="11298" name="Rectangle 59"/>
          <p:cNvSpPr>
            <a:spLocks noChangeArrowheads="1"/>
          </p:cNvSpPr>
          <p:nvPr/>
        </p:nvSpPr>
        <p:spPr bwMode="auto">
          <a:xfrm>
            <a:off x="3505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</a:p>
        </p:txBody>
      </p:sp>
      <p:sp>
        <p:nvSpPr>
          <p:cNvPr id="11299" name="Rectangle 60"/>
          <p:cNvSpPr>
            <a:spLocks noChangeArrowheads="1"/>
          </p:cNvSpPr>
          <p:nvPr/>
        </p:nvSpPr>
        <p:spPr bwMode="auto">
          <a:xfrm>
            <a:off x="1981200" y="64008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GIA RAI</a:t>
            </a:r>
          </a:p>
        </p:txBody>
      </p:sp>
      <p:sp>
        <p:nvSpPr>
          <p:cNvPr id="11300" name="Rectangle 61"/>
          <p:cNvSpPr>
            <a:spLocks noChangeArrowheads="1"/>
          </p:cNvSpPr>
          <p:nvPr/>
        </p:nvSpPr>
        <p:spPr bwMode="auto">
          <a:xfrm>
            <a:off x="457200" y="64008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Ê ĐÊ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MỘT SỐ DÂN TỘC Ở NƯỚC TA</a:t>
            </a:r>
          </a:p>
        </p:txBody>
      </p:sp>
    </p:spTree>
    <p:extLst>
      <p:ext uri="{BB962C8B-B14F-4D97-AF65-F5344CB8AC3E}">
        <p14:creationId xmlns:p14="http://schemas.microsoft.com/office/powerpoint/2010/main" val="2926988449"/>
      </p:ext>
    </p:extLst>
  </p:cSld>
  <p:clrMapOvr>
    <a:masterClrMapping/>
  </p:clrMapOvr>
  <p:transition spd="slow" advTm="6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7924800" y="31162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1800">
              <a:cs typeface="Times New Roman" panose="02020603050405020304" pitchFamily="18" charset="0"/>
            </a:endParaRP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7467600" y="6019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1800">
              <a:cs typeface="Times New Roman" panose="02020603050405020304" pitchFamily="18" charset="0"/>
            </a:endParaRPr>
          </a:p>
        </p:txBody>
      </p:sp>
      <p:pic>
        <p:nvPicPr>
          <p:cNvPr id="12292" name="Picture 13" descr="http://vovworld.vn/Uploaded/honganh/2014_09_16/chie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6850"/>
            <a:ext cx="4216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20574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Mường</a:t>
            </a:r>
          </a:p>
        </p:txBody>
      </p:sp>
      <p:pic>
        <p:nvPicPr>
          <p:cNvPr id="12295" name="Picture 15" descr="http://horsetours.vn/uploads/news/id13/0hat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96850"/>
            <a:ext cx="43910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657725" y="2813050"/>
            <a:ext cx="16764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Tày</a:t>
            </a:r>
          </a:p>
        </p:txBody>
      </p:sp>
      <p:pic>
        <p:nvPicPr>
          <p:cNvPr id="12297" name="Picture 17" descr="http://dantocviet.vn/userfiles/image/2012/a_tao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559175"/>
            <a:ext cx="4189412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71450" y="6223000"/>
            <a:ext cx="18288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Tà-ôi</a:t>
            </a:r>
          </a:p>
        </p:txBody>
      </p:sp>
      <p:pic>
        <p:nvPicPr>
          <p:cNvPr id="12299" name="Picture 19" descr="http://dantocviet.vn/userfiles/image/2012/1287996733203_giar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559175"/>
            <a:ext cx="4430712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548188" y="6248400"/>
            <a:ext cx="2057400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Gia-rai</a:t>
            </a:r>
          </a:p>
        </p:txBody>
      </p:sp>
    </p:spTree>
    <p:extLst>
      <p:ext uri="{BB962C8B-B14F-4D97-AF65-F5344CB8AC3E}">
        <p14:creationId xmlns:p14="http://schemas.microsoft.com/office/powerpoint/2010/main" val="3994652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6" grpId="0" animBg="1" autoUpdateAnimBg="0"/>
      <p:bldP spid="18" grpId="0" animBg="1" autoUpdateAnimBg="0"/>
      <p:bldP spid="2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66" y="0"/>
            <a:ext cx="2917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924175" y="2971800"/>
            <a:ext cx="1114425" cy="4651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</a:p>
          <a:p>
            <a:pPr algn="ctr">
              <a:defRPr/>
            </a:pP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10" descr="d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47" y="0"/>
            <a:ext cx="3032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6073774" y="2895600"/>
            <a:ext cx="1089025" cy="452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</a:p>
        </p:txBody>
      </p:sp>
      <p:pic>
        <p:nvPicPr>
          <p:cNvPr id="13318" name="Picture 12" descr="mua dan toc muong"/>
          <p:cNvPicPr>
            <a:picLocks noChangeAspect="1" noChangeArrowheads="1"/>
          </p:cNvPicPr>
          <p:nvPr/>
        </p:nvPicPr>
        <p:blipFill>
          <a:blip r:embed="rId4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6" y="0"/>
            <a:ext cx="2590800" cy="3505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76200" y="3001963"/>
            <a:ext cx="11430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</a:p>
        </p:txBody>
      </p:sp>
      <p:pic>
        <p:nvPicPr>
          <p:cNvPr id="13320" name="Picture 24" descr="dtv15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76" y="3733800"/>
            <a:ext cx="2917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25"/>
          <p:cNvSpPr txBox="1">
            <a:spLocks noChangeArrowheads="1"/>
          </p:cNvSpPr>
          <p:nvPr/>
        </p:nvSpPr>
        <p:spPr bwMode="auto">
          <a:xfrm>
            <a:off x="2873375" y="6308725"/>
            <a:ext cx="116522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Ê-đê</a:t>
            </a:r>
          </a:p>
        </p:txBody>
      </p:sp>
      <p:pic>
        <p:nvPicPr>
          <p:cNvPr id="13322" name="Picture 26" descr="ems337_cham1"/>
          <p:cNvPicPr>
            <a:picLocks noChangeAspect="1" noChangeArrowheads="1"/>
          </p:cNvPicPr>
          <p:nvPr/>
        </p:nvPicPr>
        <p:blipFill>
          <a:blip r:embed="rId6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6" y="3733800"/>
            <a:ext cx="2590800" cy="3124200"/>
          </a:xfrm>
          <a:prstGeom prst="rect">
            <a:avLst/>
          </a:prstGeom>
          <a:solidFill>
            <a:srgbClr val="FFFF66"/>
          </a:solidFill>
          <a:ln w="57150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10251" name="Text Box 27"/>
          <p:cNvSpPr txBox="1">
            <a:spLocks noChangeArrowheads="1"/>
          </p:cNvSpPr>
          <p:nvPr/>
        </p:nvSpPr>
        <p:spPr bwMode="auto">
          <a:xfrm>
            <a:off x="190500" y="6172200"/>
            <a:ext cx="1181100" cy="6048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24" name="Picture 29" descr="Trang phuc cua nguoi Bru - Van Ki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47" y="3733800"/>
            <a:ext cx="3032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30"/>
          <p:cNvSpPr>
            <a:spLocks noChangeArrowheads="1"/>
          </p:cNvSpPr>
          <p:nvPr/>
        </p:nvSpPr>
        <p:spPr bwMode="auto">
          <a:xfrm>
            <a:off x="6073774" y="6289952"/>
            <a:ext cx="118077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 Kiều</a:t>
            </a:r>
          </a:p>
        </p:txBody>
      </p:sp>
      <p:grpSp>
        <p:nvGrpSpPr>
          <p:cNvPr id="13326" name="Group 31"/>
          <p:cNvGrpSpPr>
            <a:grpSpLocks/>
          </p:cNvGrpSpPr>
          <p:nvPr/>
        </p:nvGrpSpPr>
        <p:grpSpPr bwMode="auto">
          <a:xfrm>
            <a:off x="10820399" y="2590800"/>
            <a:ext cx="2608736" cy="3124200"/>
            <a:chOff x="3984" y="0"/>
            <a:chExt cx="1776" cy="1632"/>
          </a:xfrm>
        </p:grpSpPr>
        <p:pic>
          <p:nvPicPr>
            <p:cNvPr id="13327" name="Picture 32" descr="Xtie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0"/>
              <a:ext cx="177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Rectangle 33"/>
            <p:cNvSpPr>
              <a:spLocks noChangeArrowheads="1"/>
            </p:cNvSpPr>
            <p:nvPr/>
          </p:nvSpPr>
          <p:spPr bwMode="auto">
            <a:xfrm>
              <a:off x="4320" y="1345"/>
              <a:ext cx="124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Ngöôøi X Tieâng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39144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3124200" cy="3197681"/>
            <a:chOff x="480" y="240"/>
            <a:chExt cx="1379" cy="1780"/>
          </a:xfrm>
        </p:grpSpPr>
        <p:pic>
          <p:nvPicPr>
            <p:cNvPr id="14354" name="Picture 3" descr="dtv17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0"/>
              <a:ext cx="1379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Text Box 4"/>
            <p:cNvSpPr txBox="1">
              <a:spLocks noChangeArrowheads="1"/>
            </p:cNvSpPr>
            <p:nvPr/>
          </p:nvSpPr>
          <p:spPr bwMode="auto">
            <a:xfrm>
              <a:off x="535" y="1814"/>
              <a:ext cx="419" cy="20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Giáy</a:t>
              </a:r>
            </a:p>
          </p:txBody>
        </p:sp>
      </p:grp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3276600" y="0"/>
            <a:ext cx="2667000" cy="3197877"/>
            <a:chOff x="2969" y="144"/>
            <a:chExt cx="1351" cy="1891"/>
          </a:xfrm>
        </p:grpSpPr>
        <p:pic>
          <p:nvPicPr>
            <p:cNvPr id="14352" name="Picture 6" descr="dtv38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4"/>
              <a:ext cx="134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 Box 7"/>
            <p:cNvSpPr txBox="1">
              <a:spLocks noChangeArrowheads="1"/>
            </p:cNvSpPr>
            <p:nvPr/>
          </p:nvSpPr>
          <p:spPr bwMode="auto">
            <a:xfrm>
              <a:off x="2969" y="1817"/>
              <a:ext cx="579" cy="21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Nùng</a:t>
              </a:r>
            </a:p>
          </p:txBody>
        </p:sp>
      </p:grp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6172200" y="0"/>
            <a:ext cx="2819400" cy="3198408"/>
            <a:chOff x="3312" y="2304"/>
            <a:chExt cx="1432" cy="1833"/>
          </a:xfrm>
        </p:grpSpPr>
        <p:pic>
          <p:nvPicPr>
            <p:cNvPr id="14350" name="Picture 9" descr="Trang phuc cua nguoi C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304"/>
              <a:ext cx="14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10"/>
            <p:cNvSpPr txBox="1">
              <a:spLocks noChangeArrowheads="1"/>
            </p:cNvSpPr>
            <p:nvPr/>
          </p:nvSpPr>
          <p:spPr bwMode="auto">
            <a:xfrm>
              <a:off x="3337" y="3925"/>
              <a:ext cx="517" cy="2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</a:p>
          </p:txBody>
        </p: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2895600" y="3495675"/>
            <a:ext cx="2286000" cy="2971800"/>
            <a:chOff x="384" y="144"/>
            <a:chExt cx="1392" cy="1872"/>
          </a:xfrm>
        </p:grpSpPr>
        <p:pic>
          <p:nvPicPr>
            <p:cNvPr id="14348" name="Picture 12" descr="Dan toc Ma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"/>
              <a:ext cx="139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463" y="1676"/>
              <a:ext cx="617" cy="23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Mảng</a:t>
              </a:r>
            </a:p>
          </p:txBody>
        </p:sp>
      </p:grpSp>
      <p:grpSp>
        <p:nvGrpSpPr>
          <p:cNvPr id="14342" name="Group 14"/>
          <p:cNvGrpSpPr>
            <a:grpSpLocks/>
          </p:cNvGrpSpPr>
          <p:nvPr/>
        </p:nvGrpSpPr>
        <p:grpSpPr bwMode="auto">
          <a:xfrm>
            <a:off x="5292725" y="3492500"/>
            <a:ext cx="3698875" cy="2971800"/>
            <a:chOff x="2592" y="2304"/>
            <a:chExt cx="2520" cy="1572"/>
          </a:xfrm>
        </p:grpSpPr>
        <p:pic>
          <p:nvPicPr>
            <p:cNvPr id="14346" name="Picture 15" descr="tn1414_phu-l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304"/>
              <a:ext cx="2520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16"/>
            <p:cNvSpPr txBox="1">
              <a:spLocks noChangeArrowheads="1"/>
            </p:cNvSpPr>
            <p:nvPr/>
          </p:nvSpPr>
          <p:spPr bwMode="auto">
            <a:xfrm>
              <a:off x="2630" y="3600"/>
              <a:ext cx="821" cy="1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 Lá</a:t>
              </a:r>
            </a:p>
          </p:txBody>
        </p:sp>
      </p:grpSp>
      <p:grpSp>
        <p:nvGrpSpPr>
          <p:cNvPr id="14343" name="Group 17"/>
          <p:cNvGrpSpPr>
            <a:grpSpLocks/>
          </p:cNvGrpSpPr>
          <p:nvPr/>
        </p:nvGrpSpPr>
        <p:grpSpPr bwMode="auto">
          <a:xfrm>
            <a:off x="117475" y="3505200"/>
            <a:ext cx="2549525" cy="2960688"/>
            <a:chOff x="480" y="2352"/>
            <a:chExt cx="1044" cy="1578"/>
          </a:xfrm>
        </p:grpSpPr>
        <p:pic>
          <p:nvPicPr>
            <p:cNvPr id="14344" name="Picture 18" descr="Dan toc Ng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52"/>
              <a:ext cx="1044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19"/>
            <p:cNvSpPr txBox="1">
              <a:spLocks noChangeArrowheads="1"/>
            </p:cNvSpPr>
            <p:nvPr/>
          </p:nvSpPr>
          <p:spPr bwMode="auto">
            <a:xfrm>
              <a:off x="494" y="3652"/>
              <a:ext cx="378" cy="1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9476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1277</Words>
  <Application>Microsoft Office PowerPoint</Application>
  <PresentationFormat>On-screen Show (4:3)</PresentationFormat>
  <Paragraphs>260</Paragraphs>
  <Slides>42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Office Theme</vt:lpstr>
      <vt:lpstr>1_Office Theme</vt:lpstr>
      <vt:lpstr>2_Default Design</vt:lpstr>
      <vt:lpstr>4_Office Theme</vt:lpstr>
      <vt:lpstr>Default Design</vt:lpstr>
      <vt:lpstr>6_Office Theme</vt:lpstr>
      <vt:lpstr>1_Default Design</vt:lpstr>
      <vt:lpstr>3_Default Design</vt:lpstr>
      <vt:lpstr>4_Default Design</vt:lpstr>
      <vt:lpstr>PowerPoint Presentation</vt:lpstr>
      <vt:lpstr>PowerPoint Presentation</vt:lpstr>
      <vt:lpstr>Địa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WIN64BIT</dc:creator>
  <cp:lastModifiedBy>Admin</cp:lastModifiedBy>
  <cp:revision>469</cp:revision>
  <dcterms:created xsi:type="dcterms:W3CDTF">2017-02-23T10:49:25Z</dcterms:created>
  <dcterms:modified xsi:type="dcterms:W3CDTF">2022-11-01T07:27:19Z</dcterms:modified>
</cp:coreProperties>
</file>